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4" r:id="rId5"/>
    <p:sldId id="265" r:id="rId6"/>
    <p:sldId id="263" r:id="rId7"/>
    <p:sldId id="259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8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A34D6-1089-465C-A46C-93F8EA419A19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6C751-3791-4B04-BA1B-5FFC9C207B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287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6C751-3791-4B04-BA1B-5FFC9C207BA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268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6C751-3791-4B04-BA1B-5FFC9C207BA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62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E5F6F4-7E87-9E9D-AF55-9CEA72496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1FF5081-62A4-64FC-459A-87F6ABA1D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6348B35-BD84-EBCC-026E-07F690BC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D35046-F38A-694C-43F1-03BF5F72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94D2969-2490-2D63-BAB6-9922E524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482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7622C6-1762-DC91-8B9E-55C60D38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2E50FD2-0B08-DB78-3A98-551F15CC2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D45908-222C-CC28-6268-2674CFC6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A75E53-5CA4-0243-C0CA-5AF4C59C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FD168-1584-78DE-6C5A-A50EFB36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66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2D1AA07-5B05-6207-D2AC-64F121AB9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F5A9268-483A-01D9-6D85-DA0AD244C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FAF9106-F807-2A47-0944-5408AFBF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0200622-AFC0-C451-AD86-3EE5C503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50B581-34B8-4865-E999-7B39ED2D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221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10F387-F579-E6CB-266C-4EA6AD35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50CB2B-F704-8278-2AB9-FF7A8322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A5F8A0-B68C-883E-5E54-403B029D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04D2FAA-713E-126F-99FA-73E4EAA3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96C31AB-F983-4813-657A-9D9F0C56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9368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FB9D70-2100-0C8F-9B6A-D82ABFFE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25C149-7D6F-6131-B0D2-60A3B9617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121848-0A19-E4D1-38C0-B2C5A98FC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A9E216-B8B4-029C-4229-E93EEFE1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E4CFEE-0FDE-EA24-8642-A6041391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661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399C04-898A-4C9F-A00D-B9659465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B5DF4C-2388-1812-F3B2-A7C78F719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99356AC-AD6E-0A70-F36B-4FE3E37A7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FC1117C-FA3F-A189-BB1F-43F25C1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14FCE91-C781-48EB-3625-4C5825D2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725D44-B849-2C0F-DF4A-2AB2DBE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32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D923C3-9877-157A-D44A-ABF4E4D8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E9D070-EEBD-43EF-3216-828A8682E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5E3298B-1689-FB04-2B4C-79F49819B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8C0A308-435B-F26B-FFBF-6A548C198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E06E3FF-1304-D16E-5B70-F08BD52DD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6DC4FA8-69EE-4283-3F47-DF4F8F9A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E51DCA3-53B6-3A3D-250F-CA6A58C1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3F1DC19-4A8A-EAB0-66B0-1357E7A5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33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48077-3D95-63E2-C7D3-F933553D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7F8C91-44D2-0BE3-F3D7-99B4CEE5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2614B90-57AF-31B0-760C-EDEB6082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025445E-FC17-5EF5-A046-E4174FC7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911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77CAF29-F6B0-5DDA-318D-5107C2B2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4F12D1C-8F9A-7132-065F-BFB4402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AE53DC9-4A7E-965B-B47F-438AE6E3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692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63A64D-07A3-993F-4FA2-949DF490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57EE78-0EB5-B156-F124-B38F8F83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A59C2D2-6A0B-50F4-4B84-2EB5C3A01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B14EB2-8CC2-E4B5-5CA3-405E2326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7539957-4323-04CB-0F2A-6FA3DB84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AEAB1A9-2289-113C-F233-7A96E52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723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439AC8-99AD-85DE-9980-B8546D5D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6844729-8B75-53C5-E18C-5F12A382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4175632-A344-FB65-445A-C4EC4CF3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87E84D7-7B51-1006-CE36-D8B32E27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EB604B-1971-745C-AB97-2AB91752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7A0EBB-48F1-DAE0-429B-40D38471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66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C971846-48E9-7337-FB42-15419B3E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4409DD3-43A2-359B-4231-33DDA491B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093B18-97F0-90D7-2DBA-0D0EFAB4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CE31C4-66DA-4292-8502-CBB3AAF2877B}" type="datetimeFigureOut">
              <a:rPr lang="hu-HU" smtClean="0"/>
              <a:t>2024. 12. 17.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057E6D-781F-9FFC-FEED-1927DD275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002393-F91F-783B-D7AE-09A37D8C8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7D5666-9E63-4D97-A962-12C9925BEE5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slide" Target="slide7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slide" Target="slide7.xml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18" Type="http://schemas.openxmlformats.org/officeDocument/2006/relationships/image" Target="../media/image25.png"/><Relationship Id="rId3" Type="http://schemas.openxmlformats.org/officeDocument/2006/relationships/slide" Target="slide7.xml"/><Relationship Id="rId7" Type="http://schemas.openxmlformats.org/officeDocument/2006/relationships/image" Target="../media/image18.png"/><Relationship Id="rId12" Type="http://schemas.microsoft.com/office/2007/relationships/hdphoto" Target="../media/hdphoto6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lox (@Roblox) / X">
            <a:extLst>
              <a:ext uri="{FF2B5EF4-FFF2-40B4-BE49-F238E27FC236}">
                <a16:creationId xmlns:a16="http://schemas.microsoft.com/office/drawing/2014/main" id="{54C289AA-E646-B07D-75ED-A7841FB5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" y="194870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799CBFE-0B19-8375-F490-66F778EF5A5E}"/>
              </a:ext>
            </a:extLst>
          </p:cNvPr>
          <p:cNvSpPr txBox="1"/>
          <p:nvPr/>
        </p:nvSpPr>
        <p:spPr>
          <a:xfrm>
            <a:off x="3249038" y="3853703"/>
            <a:ext cx="4679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A </a:t>
            </a:r>
            <a:r>
              <a:rPr lang="hu-HU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Roblox</a:t>
            </a:r>
            <a:endParaRPr lang="hu-HU" sz="4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572B3F4-DBED-FC4C-3451-5987D56C74F1}"/>
              </a:ext>
            </a:extLst>
          </p:cNvPr>
          <p:cNvSpPr txBox="1"/>
          <p:nvPr/>
        </p:nvSpPr>
        <p:spPr>
          <a:xfrm>
            <a:off x="2986391" y="3842282"/>
            <a:ext cx="3109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(</a:t>
            </a:r>
            <a:r>
              <a:rPr lang="hu-HU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pptx</a:t>
            </a:r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)</a:t>
            </a:r>
            <a:endParaRPr lang="hu-HU" sz="4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DF8B0E1-1189-0FEF-3968-D50AA7418A76}"/>
              </a:ext>
            </a:extLst>
          </p:cNvPr>
          <p:cNvSpPr txBox="1"/>
          <p:nvPr/>
        </p:nvSpPr>
        <p:spPr>
          <a:xfrm>
            <a:off x="2140085" y="5354625"/>
            <a:ext cx="8317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>
                <a:latin typeface="Rockwell" panose="02060603020205020403" pitchFamily="18" charset="0"/>
              </a:rPr>
              <a:t>Készítette: Kállay János(9.D)</a:t>
            </a:r>
          </a:p>
        </p:txBody>
      </p:sp>
      <p:pic>
        <p:nvPicPr>
          <p:cNvPr id="1028" name="Picture 4" descr="Roblox Studio | Roblox Wiki | Fandom">
            <a:extLst>
              <a:ext uri="{FF2B5EF4-FFF2-40B4-BE49-F238E27FC236}">
                <a16:creationId xmlns:a16="http://schemas.microsoft.com/office/drawing/2014/main" id="{608CAA24-E8C3-B3C4-5173-31099665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40" y="2636527"/>
            <a:ext cx="2410625" cy="24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21C7784E-85D3-77E8-267C-4BFF6FCA06C8}"/>
              </a:ext>
            </a:extLst>
          </p:cNvPr>
          <p:cNvSpPr txBox="1"/>
          <p:nvPr/>
        </p:nvSpPr>
        <p:spPr>
          <a:xfrm>
            <a:off x="7619999" y="2557205"/>
            <a:ext cx="4679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rgbClr val="00B0F0"/>
                </a:solidFill>
                <a:latin typeface="Rockwell" panose="02060603020205020403" pitchFamily="18" charset="0"/>
              </a:rPr>
              <a:t>és stúdió</a:t>
            </a:r>
            <a:endParaRPr lang="hu-HU" sz="4000" dirty="0">
              <a:solidFill>
                <a:srgbClr val="00B0F0"/>
              </a:solidFill>
              <a:latin typeface="Rockwell" panose="02060603020205020403" pitchFamily="18" charset="0"/>
            </a:endParaRPr>
          </a:p>
        </p:txBody>
      </p:sp>
      <p:pic>
        <p:nvPicPr>
          <p:cNvPr id="7" name="Kép 6">
            <a:hlinkClick r:id="rId5" action="ppaction://hlinksldjump"/>
            <a:extLst>
              <a:ext uri="{FF2B5EF4-FFF2-40B4-BE49-F238E27FC236}">
                <a16:creationId xmlns:a16="http://schemas.microsoft.com/office/drawing/2014/main" id="{0FF5E0CE-E73A-55D9-CB3D-EE16F21A0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7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00039 -0.19305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65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oblox (@Roblox) / X">
            <a:hlinkClick r:id="rId2" action="ppaction://hlinksldjump"/>
            <a:extLst>
              <a:ext uri="{FF2B5EF4-FFF2-40B4-BE49-F238E27FC236}">
                <a16:creationId xmlns:a16="http://schemas.microsoft.com/office/drawing/2014/main" id="{6E7BEE8E-0FE6-BF4C-06EA-83FCB0B5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250" y="-120724"/>
            <a:ext cx="841350" cy="8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hlinkClick r:id="rId2" action="ppaction://hlinksldjump"/>
            <a:extLst>
              <a:ext uri="{FF2B5EF4-FFF2-40B4-BE49-F238E27FC236}">
                <a16:creationId xmlns:a16="http://schemas.microsoft.com/office/drawing/2014/main" id="{6C397144-9890-3AD2-6CEB-1E4CAE8B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1F0F57C-C5C9-ED49-3858-7AC7C923BE48}"/>
              </a:ext>
            </a:extLst>
          </p:cNvPr>
          <p:cNvSpPr txBox="1"/>
          <p:nvPr/>
        </p:nvSpPr>
        <p:spPr>
          <a:xfrm>
            <a:off x="3180947" y="0"/>
            <a:ext cx="2480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A Kezdet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07594E2-A469-27D2-2284-FABC1897A4F7}"/>
              </a:ext>
            </a:extLst>
          </p:cNvPr>
          <p:cNvSpPr txBox="1"/>
          <p:nvPr/>
        </p:nvSpPr>
        <p:spPr>
          <a:xfrm>
            <a:off x="5346970" y="0"/>
            <a:ext cx="1481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1989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5D657DC-5971-B4A3-3F9B-6A49D711190A}"/>
              </a:ext>
            </a:extLst>
          </p:cNvPr>
          <p:cNvSpPr txBox="1"/>
          <p:nvPr/>
        </p:nvSpPr>
        <p:spPr>
          <a:xfrm>
            <a:off x="104575" y="1332849"/>
            <a:ext cx="61527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A David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Google Sans"/>
              </a:rPr>
              <a:t>Baszucki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 létre hozta a </a:t>
            </a:r>
            <a:r>
              <a:rPr lang="hu-HU" sz="2800" b="1" i="0" dirty="0" err="1">
                <a:solidFill>
                  <a:schemeClr val="bg1"/>
                </a:solidFill>
                <a:effectLst/>
                <a:latin typeface="Google Sans"/>
              </a:rPr>
              <a:t>Knowedge</a:t>
            </a:r>
            <a:r>
              <a:rPr lang="hu-HU" sz="2800" b="1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hu-HU" sz="2800" b="1" i="0" dirty="0" err="1">
                <a:solidFill>
                  <a:schemeClr val="bg1"/>
                </a:solidFill>
                <a:effectLst/>
                <a:latin typeface="Google Sans"/>
              </a:rPr>
              <a:t>Revolution</a:t>
            </a:r>
            <a:r>
              <a:rPr lang="hu-HU" sz="2800" b="1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hu-HU" sz="2800" i="0" dirty="0">
                <a:solidFill>
                  <a:schemeClr val="bg1"/>
                </a:solidFill>
                <a:effectLst/>
                <a:latin typeface="Google Sans"/>
              </a:rPr>
              <a:t>céget amelynek az volt a célja hogy gravitációs </a:t>
            </a:r>
            <a:r>
              <a:rPr lang="hu-HU" sz="2800" i="0" dirty="0" err="1">
                <a:solidFill>
                  <a:schemeClr val="bg1"/>
                </a:solidFill>
                <a:effectLst/>
                <a:latin typeface="Google Sans"/>
              </a:rPr>
              <a:t>szoftveretre</a:t>
            </a:r>
            <a:r>
              <a:rPr lang="hu-HU" sz="2800" i="0" dirty="0">
                <a:solidFill>
                  <a:schemeClr val="bg1"/>
                </a:solidFill>
                <a:effectLst/>
                <a:latin typeface="Google Sans"/>
              </a:rPr>
              <a:t> összpontosult és létre hoztá</a:t>
            </a:r>
            <a:r>
              <a:rPr lang="hu-HU" sz="2800" dirty="0">
                <a:solidFill>
                  <a:schemeClr val="bg1"/>
                </a:solidFill>
                <a:latin typeface="Google Sans"/>
              </a:rPr>
              <a:t>k a </a:t>
            </a:r>
          </a:p>
          <a:p>
            <a:pPr marL="828000"/>
            <a:r>
              <a:rPr lang="hu-HU" sz="2800" b="1" dirty="0">
                <a:solidFill>
                  <a:schemeClr val="bg1"/>
                </a:solidFill>
                <a:latin typeface="Google Sans"/>
              </a:rPr>
              <a:t>			   </a:t>
            </a:r>
            <a:r>
              <a:rPr lang="hu-HU" sz="2800" dirty="0">
                <a:solidFill>
                  <a:schemeClr val="bg1"/>
                </a:solidFill>
                <a:latin typeface="Google Sans"/>
              </a:rPr>
              <a:t>nevű céget</a:t>
            </a:r>
          </a:p>
          <a:p>
            <a:r>
              <a:rPr lang="hu-HU" sz="2800" b="1" dirty="0">
                <a:solidFill>
                  <a:schemeClr val="bg1"/>
                </a:solidFill>
                <a:latin typeface="Google Sans"/>
              </a:rPr>
              <a:t>			   </a:t>
            </a:r>
            <a:endParaRPr lang="hu-HU" sz="2400" b="1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5D4EAB4-EEC0-8BF5-E87A-434236CF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90" y="30861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77358F0-687F-2109-BF16-5D41A2E82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968" y="994400"/>
            <a:ext cx="2434600" cy="2434600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A4D4945-D340-0021-10E6-1DFE5581EE4E}"/>
              </a:ext>
            </a:extLst>
          </p:cNvPr>
          <p:cNvSpPr txBox="1"/>
          <p:nvPr/>
        </p:nvSpPr>
        <p:spPr>
          <a:xfrm>
            <a:off x="197290" y="4686300"/>
            <a:ext cx="45400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  <a:latin typeface="Google Sans"/>
              </a:rPr>
              <a:t>Erik </a:t>
            </a:r>
            <a:r>
              <a:rPr lang="hu-HU" sz="2800" dirty="0" err="1">
                <a:solidFill>
                  <a:schemeClr val="bg1"/>
                </a:solidFill>
                <a:latin typeface="Google Sans"/>
              </a:rPr>
              <a:t>Cassel</a:t>
            </a:r>
            <a:r>
              <a:rPr lang="hu-HU" sz="2800" dirty="0">
                <a:solidFill>
                  <a:schemeClr val="bg1"/>
                </a:solidFill>
                <a:latin typeface="Google Sans"/>
              </a:rPr>
              <a:t> is </a:t>
            </a:r>
            <a:r>
              <a:rPr lang="hu-HU" sz="2800" dirty="0" err="1">
                <a:solidFill>
                  <a:schemeClr val="bg1"/>
                </a:solidFill>
                <a:latin typeface="Google Sans"/>
              </a:rPr>
              <a:t>csatlakozot</a:t>
            </a:r>
            <a:r>
              <a:rPr lang="hu-HU" sz="2800" dirty="0">
                <a:solidFill>
                  <a:schemeClr val="bg1"/>
                </a:solidFill>
                <a:latin typeface="Google Sans"/>
              </a:rPr>
              <a:t> a </a:t>
            </a:r>
            <a:r>
              <a:rPr lang="hu-HU" sz="2800" dirty="0" err="1">
                <a:solidFill>
                  <a:schemeClr val="bg1"/>
                </a:solidFill>
                <a:latin typeface="Google Sans"/>
              </a:rPr>
              <a:t>Roblox</a:t>
            </a:r>
            <a:r>
              <a:rPr lang="hu-HU" sz="2800" dirty="0">
                <a:solidFill>
                  <a:schemeClr val="bg1"/>
                </a:solidFill>
                <a:latin typeface="Google Sans"/>
              </a:rPr>
              <a:t> fejlesztésében.</a:t>
            </a:r>
          </a:p>
          <a:p>
            <a:r>
              <a:rPr lang="hu-HU" sz="2800" b="1" dirty="0">
                <a:solidFill>
                  <a:schemeClr val="bg1"/>
                </a:solidFill>
                <a:latin typeface="Google Sans"/>
              </a:rPr>
              <a:t>			   </a:t>
            </a:r>
            <a:endParaRPr lang="hu-HU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Erik Cassel (@CasselErik) / X">
            <a:extLst>
              <a:ext uri="{FF2B5EF4-FFF2-40B4-BE49-F238E27FC236}">
                <a16:creationId xmlns:a16="http://schemas.microsoft.com/office/drawing/2014/main" id="{A84CD043-67D8-CBC4-D4DB-EEE14F4D0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51" y="3657661"/>
            <a:ext cx="2434601" cy="2434601"/>
          </a:xfrm>
          <a:prstGeom prst="round2DiagRect">
            <a:avLst>
              <a:gd name="adj1" fmla="val 21263"/>
              <a:gd name="adj2" fmla="val 1596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39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hlinkClick r:id="rId3" action="ppaction://hlinksldjump"/>
            <a:extLst>
              <a:ext uri="{FF2B5EF4-FFF2-40B4-BE49-F238E27FC236}">
                <a16:creationId xmlns:a16="http://schemas.microsoft.com/office/drawing/2014/main" id="{43542608-BFB0-807F-2025-D676F5B32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098C25C-F54A-15CA-013D-7C7AEC922EAD}"/>
              </a:ext>
            </a:extLst>
          </p:cNvPr>
          <p:cNvSpPr txBox="1"/>
          <p:nvPr/>
        </p:nvSpPr>
        <p:spPr>
          <a:xfrm>
            <a:off x="2412459" y="-55066"/>
            <a:ext cx="4270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A </a:t>
            </a:r>
            <a:r>
              <a:rPr lang="hu-HU" sz="4400" dirty="0" err="1">
                <a:solidFill>
                  <a:schemeClr val="bg1"/>
                </a:solidFill>
              </a:rPr>
              <a:t>Roblox</a:t>
            </a:r>
            <a:r>
              <a:rPr lang="hu-HU" sz="4400" dirty="0">
                <a:solidFill>
                  <a:schemeClr val="bg1"/>
                </a:solidFill>
              </a:rPr>
              <a:t> kezdete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E29767-1288-B768-CF60-4521BFF1B37D}"/>
              </a:ext>
            </a:extLst>
          </p:cNvPr>
          <p:cNvSpPr txBox="1"/>
          <p:nvPr/>
        </p:nvSpPr>
        <p:spPr>
          <a:xfrm>
            <a:off x="6582384" y="-55066"/>
            <a:ext cx="1481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2003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076239E-D7D8-4807-40F3-36328AAA2293}"/>
              </a:ext>
            </a:extLst>
          </p:cNvPr>
          <p:cNvSpPr txBox="1"/>
          <p:nvPr/>
        </p:nvSpPr>
        <p:spPr>
          <a:xfrm>
            <a:off x="49308" y="1264549"/>
            <a:ext cx="6152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A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Google Sans"/>
              </a:rPr>
              <a:t>GoBlock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Google Sans"/>
              </a:rPr>
              <a:t>Alpha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 és utána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Google Sans"/>
              </a:rPr>
              <a:t>DynaBlocks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Béta nevek voltak de felváltotta a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Roblox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név amit most is így hívunk 2004-óta.</a:t>
            </a:r>
            <a:endParaRPr lang="hu-HU" sz="24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Az első Roblox logó, 2004-ben tervezve[39]">
            <a:extLst>
              <a:ext uri="{FF2B5EF4-FFF2-40B4-BE49-F238E27FC236}">
                <a16:creationId xmlns:a16="http://schemas.microsoft.com/office/drawing/2014/main" id="{F39E4B59-A0A7-439C-A1D7-7B3973A8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1" y="167729"/>
            <a:ext cx="19050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Roblox 2004 és 2005 között használt logója[40]">
            <a:extLst>
              <a:ext uri="{FF2B5EF4-FFF2-40B4-BE49-F238E27FC236}">
                <a16:creationId xmlns:a16="http://schemas.microsoft.com/office/drawing/2014/main" id="{921E1022-A92B-2103-0CD6-D1780FC0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1" y="148679"/>
            <a:ext cx="1905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layer Points | Roblox Wiki | Fandom">
            <a:extLst>
              <a:ext uri="{FF2B5EF4-FFF2-40B4-BE49-F238E27FC236}">
                <a16:creationId xmlns:a16="http://schemas.microsoft.com/office/drawing/2014/main" id="{5FC7D251-55D9-5368-1B60-789ADC24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00" y="2718051"/>
            <a:ext cx="2341931" cy="23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1B6FDE9-7628-E17F-12ED-372598F6479E}"/>
              </a:ext>
            </a:extLst>
          </p:cNvPr>
          <p:cNvSpPr txBox="1"/>
          <p:nvPr/>
        </p:nvSpPr>
        <p:spPr>
          <a:xfrm>
            <a:off x="53247" y="2464878"/>
            <a:ext cx="56177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i="0" dirty="0">
                <a:solidFill>
                  <a:schemeClr val="bg1"/>
                </a:solidFill>
                <a:effectLst/>
                <a:latin typeface="Google Sans"/>
              </a:rPr>
              <a:t>2006-ban jöttekbe a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Google Sans"/>
              </a:rPr>
              <a:t>Roblox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pontok ami napi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bejeletkezésekel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vagy minijátékokkal lehetett meg szerezni de 3 év múlva felváltotta a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robux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.</a:t>
            </a:r>
          </a:p>
          <a:p>
            <a:r>
              <a:rPr lang="hu-HU" sz="2400" dirty="0">
                <a:solidFill>
                  <a:schemeClr val="bg1"/>
                </a:solidFill>
                <a:latin typeface="Google Sans"/>
              </a:rPr>
              <a:t>Újítás volt az is hogy privát üzenetek a keresősáv hozzáadása és a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Roblox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avatar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módosítása ami nem sok </a:t>
            </a:r>
            <a:r>
              <a:rPr lang="hu-HU" sz="2400" dirty="0" err="1">
                <a:solidFill>
                  <a:schemeClr val="bg1"/>
                </a:solidFill>
                <a:latin typeface="Google Sans"/>
              </a:rPr>
              <a:t>robuxba</a:t>
            </a:r>
            <a:r>
              <a:rPr lang="hu-HU" sz="2400" dirty="0">
                <a:solidFill>
                  <a:schemeClr val="bg1"/>
                </a:solidFill>
                <a:latin typeface="Google Sans"/>
              </a:rPr>
              <a:t> került.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7CEA255-8189-AB9A-88CC-AB02CCC6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59" y="2718051"/>
            <a:ext cx="2136611" cy="23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er Points | Roblox Wiki | Fandom">
            <a:extLst>
              <a:ext uri="{FF2B5EF4-FFF2-40B4-BE49-F238E27FC236}">
                <a16:creationId xmlns:a16="http://schemas.microsoft.com/office/drawing/2014/main" id="{65EACCF8-83D2-4586-BD00-A38E8D8E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817" y="5861631"/>
            <a:ext cx="3077183" cy="99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 Easy Ways to Send a Private Message in Roblox">
            <a:extLst>
              <a:ext uri="{FF2B5EF4-FFF2-40B4-BE49-F238E27FC236}">
                <a16:creationId xmlns:a16="http://schemas.microsoft.com/office/drawing/2014/main" id="{A94950C4-C7A2-12F9-2BAE-70EA5A8F0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2" t="36433" r="77468" b="55454"/>
          <a:stretch/>
        </p:blipFill>
        <p:spPr bwMode="auto">
          <a:xfrm>
            <a:off x="9663393" y="1861634"/>
            <a:ext cx="2527891" cy="73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A24C234-D43C-5AFA-9FBC-C6EEF070D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3264" y="988324"/>
            <a:ext cx="4857750" cy="55245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60397FA-505C-E87B-FCED-388125E5B8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2683" l="5615" r="95599">
                        <a14:foregroundMark x1="18665" y1="37195" x2="5766" y2="39878"/>
                        <a14:foregroundMark x1="90137" y1="36220" x2="95751" y2="36463"/>
                        <a14:foregroundMark x1="90592" y1="36341" x2="67071" y2="36707"/>
                        <a14:foregroundMark x1="67071" y1="36707" x2="67071" y2="37073"/>
                        <a14:foregroundMark x1="66464" y1="34146" x2="62215" y2="36707"/>
                        <a14:foregroundMark x1="68589" y1="92683" x2="52049" y2="91220"/>
                        <a14:foregroundMark x1="37936" y1="90610" x2="22914" y2="89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3008" y="2594431"/>
            <a:ext cx="27557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7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xit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4" presetClass="exit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" presetClass="exit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0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DA52D7B3-EC64-A3AB-0B06-D5C594759C71}"/>
              </a:ext>
            </a:extLst>
          </p:cNvPr>
          <p:cNvSpPr txBox="1"/>
          <p:nvPr/>
        </p:nvSpPr>
        <p:spPr>
          <a:xfrm>
            <a:off x="3047189" y="32443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2015. nov. 20.</a:t>
            </a:r>
            <a:endParaRPr lang="hu-HU" dirty="0"/>
          </a:p>
        </p:txBody>
      </p:sp>
      <p:pic>
        <p:nvPicPr>
          <p:cNvPr id="4" name="Kép 3">
            <a:hlinkClick r:id="rId4" action="ppaction://hlinksldjump"/>
            <a:extLst>
              <a:ext uri="{FF2B5EF4-FFF2-40B4-BE49-F238E27FC236}">
                <a16:creationId xmlns:a16="http://schemas.microsoft.com/office/drawing/2014/main" id="{2931773C-6748-5FE2-3901-591379FFE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75A6A47-5C31-2A36-0C51-E977EC55A79C}"/>
              </a:ext>
            </a:extLst>
          </p:cNvPr>
          <p:cNvSpPr txBox="1"/>
          <p:nvPr/>
        </p:nvSpPr>
        <p:spPr>
          <a:xfrm>
            <a:off x="1130030" y="-84770"/>
            <a:ext cx="4270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A </a:t>
            </a:r>
            <a:r>
              <a:rPr lang="hu-HU" sz="4400" dirty="0" err="1">
                <a:solidFill>
                  <a:schemeClr val="bg1"/>
                </a:solidFill>
              </a:rPr>
              <a:t>Roblox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65E379-A7CA-2B59-C662-2054A541A0BC}"/>
              </a:ext>
            </a:extLst>
          </p:cNvPr>
          <p:cNvSpPr txBox="1"/>
          <p:nvPr/>
        </p:nvSpPr>
        <p:spPr>
          <a:xfrm>
            <a:off x="3638145" y="-55066"/>
            <a:ext cx="4426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hírnevének okai</a:t>
            </a:r>
          </a:p>
        </p:txBody>
      </p:sp>
      <p:pic>
        <p:nvPicPr>
          <p:cNvPr id="7" name="Picture 2" descr="Roblox (@Roblox) / X">
            <a:hlinkClick r:id="rId4" action="ppaction://hlinksldjump"/>
            <a:extLst>
              <a:ext uri="{FF2B5EF4-FFF2-40B4-BE49-F238E27FC236}">
                <a16:creationId xmlns:a16="http://schemas.microsoft.com/office/drawing/2014/main" id="{8B3CF4F2-2076-63DE-F614-122E2DDFE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250" y="-120724"/>
            <a:ext cx="841350" cy="8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9D3F36B-E663-46AC-35D9-102C1E84BFBE}"/>
              </a:ext>
            </a:extLst>
          </p:cNvPr>
          <p:cNvSpPr txBox="1"/>
          <p:nvPr/>
        </p:nvSpPr>
        <p:spPr>
          <a:xfrm>
            <a:off x="548373" y="891447"/>
            <a:ext cx="442608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</a:rPr>
              <a:t>A COVID-19 </a:t>
            </a:r>
            <a:r>
              <a:rPr lang="hu-HU" sz="2800" dirty="0">
                <a:solidFill>
                  <a:schemeClr val="bg1"/>
                </a:solidFill>
              </a:rPr>
              <a:t>okozta azt hogy több játékos és több játék időt töltöttek mivel karantén volt, és a legnépszerűbb jelenség a születésnapi partik voltak.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A35F4A0-CF39-368F-D5A3-CCC9021949CB}"/>
              </a:ext>
            </a:extLst>
          </p:cNvPr>
          <p:cNvSpPr txBox="1"/>
          <p:nvPr/>
        </p:nvSpPr>
        <p:spPr>
          <a:xfrm>
            <a:off x="5130957" y="887949"/>
            <a:ext cx="442608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</a:rPr>
              <a:t>Az 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hu-HU" sz="3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Oof</a:t>
            </a:r>
            <a:r>
              <a:rPr lang="hu-HU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 hangeffektus </a:t>
            </a:r>
            <a:r>
              <a:rPr lang="hu-HU" sz="24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2020. nov.-ig ez volt a halál hangja és a sokk mém miatt is híres lett de lecserélték a hangot ”</a:t>
            </a:r>
            <a:r>
              <a:rPr lang="hu-HU" sz="24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Deh</a:t>
            </a:r>
            <a:r>
              <a:rPr lang="hu-HU" sz="24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</a:rPr>
              <a:t>-re 2022 azért mert a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hangot eredetileg Tommy </a:t>
            </a:r>
            <a:r>
              <a:rPr lang="hu-HU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Tallarico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videojáték-zeneszerző stúdiója készítette a 2000-es </a:t>
            </a:r>
            <a:r>
              <a:rPr lang="hu-HU" sz="24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Messiah</a:t>
            </a:r>
            <a:r>
              <a:rPr lang="hu-HU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című videojátékhoz és szerzői jogok miatt let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</a:rPr>
              <a:t>t lecserélve.</a:t>
            </a:r>
            <a:endParaRPr lang="hu-HU" sz="2000" dirty="0">
              <a:solidFill>
                <a:schemeClr val="bg1"/>
              </a:solidFill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6D10FABA-E4F9-B622-E0CB-6423560F6DA6}"/>
              </a:ext>
            </a:extLst>
          </p:cNvPr>
          <p:cNvGrpSpPr/>
          <p:nvPr/>
        </p:nvGrpSpPr>
        <p:grpSpPr>
          <a:xfrm>
            <a:off x="9786554" y="1799387"/>
            <a:ext cx="1579810" cy="1315084"/>
            <a:chOff x="9786554" y="1799387"/>
            <a:chExt cx="1579810" cy="1315084"/>
          </a:xfrm>
        </p:grpSpPr>
        <p:pic>
          <p:nvPicPr>
            <p:cNvPr id="4100" name="Picture 4" descr="Sound - Free interface icons">
              <a:extLst>
                <a:ext uri="{FF2B5EF4-FFF2-40B4-BE49-F238E27FC236}">
                  <a16:creationId xmlns:a16="http://schemas.microsoft.com/office/drawing/2014/main" id="{425F152F-1428-06D8-EDA9-EAEB9390A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8241" y="1916348"/>
              <a:ext cx="1198123" cy="119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81AF51CE-7943-E386-D8B1-E1CA1119A06F}"/>
                </a:ext>
              </a:extLst>
            </p:cNvPr>
            <p:cNvSpPr txBox="1"/>
            <p:nvPr/>
          </p:nvSpPr>
          <p:spPr>
            <a:xfrm>
              <a:off x="9786554" y="1799387"/>
              <a:ext cx="15798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4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</a:t>
              </a:r>
              <a:r>
                <a:rPr lang="hu-HU" sz="2400" b="1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Oof</a:t>
              </a:r>
              <a:r>
                <a:rPr lang="hu-HU" sz="24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 </a:t>
              </a:r>
              <a:endParaRPr lang="hu-HU" sz="2400" dirty="0"/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B78B4AF5-6B80-5BD7-61FC-B6BE7AB7D0E9}"/>
              </a:ext>
            </a:extLst>
          </p:cNvPr>
          <p:cNvGrpSpPr/>
          <p:nvPr/>
        </p:nvGrpSpPr>
        <p:grpSpPr>
          <a:xfrm>
            <a:off x="9786554" y="4009187"/>
            <a:ext cx="1713020" cy="1315084"/>
            <a:chOff x="9786554" y="4009187"/>
            <a:chExt cx="1713020" cy="1315084"/>
          </a:xfrm>
        </p:grpSpPr>
        <p:pic>
          <p:nvPicPr>
            <p:cNvPr id="12" name="Picture 4" descr="Sound - Free interface icons">
              <a:extLst>
                <a:ext uri="{FF2B5EF4-FFF2-40B4-BE49-F238E27FC236}">
                  <a16:creationId xmlns:a16="http://schemas.microsoft.com/office/drawing/2014/main" id="{46E02274-E2D5-F6CB-26D7-CAA38E7F5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8241" y="4126148"/>
              <a:ext cx="1198123" cy="1198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468518E8-6D7D-72A0-853C-B797AC694741}"/>
                </a:ext>
              </a:extLst>
            </p:cNvPr>
            <p:cNvSpPr txBox="1"/>
            <p:nvPr/>
          </p:nvSpPr>
          <p:spPr>
            <a:xfrm>
              <a:off x="9786554" y="4009187"/>
              <a:ext cx="17130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24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</a:t>
              </a:r>
              <a:r>
                <a:rPr lang="hu-HU" sz="24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Deh</a:t>
              </a:r>
              <a:r>
                <a:rPr lang="hu-HU" sz="24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 </a:t>
              </a:r>
              <a:endParaRPr lang="hu-H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535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blox Death Sound (Oof) - Sound Effect (HD) - Gaming Sound 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oblox Death Sound Effect (NEW 2022) - Bloxy New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FDDFC254-61AB-9E58-BAEE-1CE190451CF3}"/>
              </a:ext>
            </a:extLst>
          </p:cNvPr>
          <p:cNvSpPr txBox="1"/>
          <p:nvPr/>
        </p:nvSpPr>
        <p:spPr>
          <a:xfrm>
            <a:off x="-1" y="766732"/>
            <a:ext cx="751721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</a:t>
            </a:r>
            <a:r>
              <a:rPr lang="hu-HU" sz="28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Roblox</a:t>
            </a:r>
            <a:r>
              <a:rPr lang="hu-HU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hu-HU" sz="28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Studio</a:t>
            </a:r>
            <a:r>
              <a:rPr lang="hu-HU" sz="28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Roblox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platform hivatalos fejlesztőeszköze, amelyet 2006-ban indítottak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elA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cél az volt, hogy a felhasználók ne csak játszhassanak, hanem saját játékokat is létrehozhassanak.</a:t>
            </a:r>
          </a:p>
          <a:p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Roblox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Studio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egy könnyen használható, mégis sokoldalú eszköz, amely lehetővé teszi a játékfejlesztést programozási ismeretekkel vagy anélkül. A </a:t>
            </a:r>
            <a:r>
              <a:rPr lang="hu-HU" sz="20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Lua</a:t>
            </a:r>
            <a:r>
              <a:rPr lang="hu-HU" sz="20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programozási nyelvet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használja a játéklogika és az interaktív elemek létrehozásához. A platform különlegessége, hogy bárki készíthet saját játékokat, amelyeket aztán megoszthat más játékosokkal.</a:t>
            </a:r>
          </a:p>
          <a:p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Az évek során a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Roblox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hu-HU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Studio</a:t>
            </a:r>
            <a:r>
              <a:rPr lang="hu-HU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rengeteget fejlődött, és mára egy hatalmas közösséget szolgál ki, ahol kreatív ötletek milliói valósulnak meg, a legegyszerűbb játéktól a komplex virtuális világokig.</a:t>
            </a:r>
          </a:p>
        </p:txBody>
      </p:sp>
      <p:pic>
        <p:nvPicPr>
          <p:cNvPr id="4" name="Picture 4" descr="Roblox Studio | Roblox Wiki | Fandom">
            <a:hlinkClick r:id="rId2" action="ppaction://hlinksldjump"/>
            <a:extLst>
              <a:ext uri="{FF2B5EF4-FFF2-40B4-BE49-F238E27FC236}">
                <a16:creationId xmlns:a16="http://schemas.microsoft.com/office/drawing/2014/main" id="{3B5B72FF-3E59-E9B9-2C7A-2F1E8F5A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5678" cy="78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ua (programozási nyelv) – Wikipédia">
            <a:extLst>
              <a:ext uri="{FF2B5EF4-FFF2-40B4-BE49-F238E27FC236}">
                <a16:creationId xmlns:a16="http://schemas.microsoft.com/office/drawing/2014/main" id="{DBDEEBFE-5DF3-F4B5-4CC5-CD21DCB6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43" y="872834"/>
            <a:ext cx="1539496" cy="1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hlinkClick r:id="rId5" action="ppaction://hlinksldjump"/>
            <a:extLst>
              <a:ext uri="{FF2B5EF4-FFF2-40B4-BE49-F238E27FC236}">
                <a16:creationId xmlns:a16="http://schemas.microsoft.com/office/drawing/2014/main" id="{24FF08FC-11A1-2F05-451E-39A615AF9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pic>
        <p:nvPicPr>
          <p:cNvPr id="5124" name="Picture 4" descr="Custom Studio Interface (Themes and Icons) - Studio Features - Developer  Forum | Roblox">
            <a:extLst>
              <a:ext uri="{FF2B5EF4-FFF2-40B4-BE49-F238E27FC236}">
                <a16:creationId xmlns:a16="http://schemas.microsoft.com/office/drawing/2014/main" id="{677CE465-D853-C59D-ED3B-F2D4E078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21" y="2723461"/>
            <a:ext cx="3782176" cy="27352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9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BFE84-8879-D959-D09D-CC6899F5E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hlinkClick r:id="rId3" action="ppaction://hlinksldjump"/>
            <a:extLst>
              <a:ext uri="{FF2B5EF4-FFF2-40B4-BE49-F238E27FC236}">
                <a16:creationId xmlns:a16="http://schemas.microsoft.com/office/drawing/2014/main" id="{10A5546F-E9E6-48C8-1710-026F15D0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F4CC51D-1891-0D65-B890-6E7FBD33C628}"/>
              </a:ext>
            </a:extLst>
          </p:cNvPr>
          <p:cNvSpPr txBox="1"/>
          <p:nvPr/>
        </p:nvSpPr>
        <p:spPr>
          <a:xfrm>
            <a:off x="2024975" y="-55067"/>
            <a:ext cx="4270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A </a:t>
            </a:r>
            <a:r>
              <a:rPr lang="hu-HU" sz="4400" dirty="0" err="1">
                <a:solidFill>
                  <a:schemeClr val="bg1"/>
                </a:solidFill>
              </a:rPr>
              <a:t>Roblox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200CC4D-BB9C-FAF6-D55A-FCC5A2753DAD}"/>
              </a:ext>
            </a:extLst>
          </p:cNvPr>
          <p:cNvSpPr txBox="1"/>
          <p:nvPr/>
        </p:nvSpPr>
        <p:spPr>
          <a:xfrm>
            <a:off x="4325568" y="-55066"/>
            <a:ext cx="3738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Kompatibilitás</a:t>
            </a:r>
          </a:p>
          <a:p>
            <a:r>
              <a:rPr lang="hu-HU" sz="4400" dirty="0">
                <a:solidFill>
                  <a:schemeClr val="bg1"/>
                </a:solidFill>
              </a:rPr>
              <a:t>És logói</a:t>
            </a:r>
          </a:p>
        </p:txBody>
      </p:sp>
      <p:pic>
        <p:nvPicPr>
          <p:cNvPr id="2" name="Picture 2" descr="Roblox (@Roblox) / X">
            <a:hlinkClick r:id="rId3" action="ppaction://hlinksldjump"/>
            <a:extLst>
              <a:ext uri="{FF2B5EF4-FFF2-40B4-BE49-F238E27FC236}">
                <a16:creationId xmlns:a16="http://schemas.microsoft.com/office/drawing/2014/main" id="{E4E187C0-4E68-57AF-9922-99E8CF66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250" y="-120724"/>
            <a:ext cx="841350" cy="8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78A4C860-4D9C-5DBB-6C45-4CA2BC9A7F2F}"/>
              </a:ext>
            </a:extLst>
          </p:cNvPr>
          <p:cNvGrpSpPr/>
          <p:nvPr/>
        </p:nvGrpSpPr>
        <p:grpSpPr>
          <a:xfrm>
            <a:off x="16598" y="4045117"/>
            <a:ext cx="4143982" cy="2051384"/>
            <a:chOff x="16598" y="4045117"/>
            <a:chExt cx="4143982" cy="2051384"/>
          </a:xfrm>
        </p:grpSpPr>
        <p:pic>
          <p:nvPicPr>
            <p:cNvPr id="3074" name="Picture 2" descr="Sajtóközlemény: Már csak az eredeti Windows XP-ket támogatjuk - ERP - BLOG">
              <a:extLst>
                <a:ext uri="{FF2B5EF4-FFF2-40B4-BE49-F238E27FC236}">
                  <a16:creationId xmlns:a16="http://schemas.microsoft.com/office/drawing/2014/main" id="{021E563E-9758-E2A0-3E9D-7218E169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76" y="4045117"/>
              <a:ext cx="1977575" cy="144553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676DAF0C-680B-2E9C-D1B2-9AD35C886710}"/>
                </a:ext>
              </a:extLst>
            </p:cNvPr>
            <p:cNvSpPr txBox="1"/>
            <p:nvPr/>
          </p:nvSpPr>
          <p:spPr>
            <a:xfrm>
              <a:off x="16598" y="5696391"/>
              <a:ext cx="4143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2006. szeptember 1</a:t>
              </a:r>
              <a:r>
                <a:rPr lang="hu-HU" sz="12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hu-H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254A6B1E-E31A-7880-AC0E-C7B5DFC210AF}"/>
              </a:ext>
            </a:extLst>
          </p:cNvPr>
          <p:cNvGrpSpPr/>
          <p:nvPr/>
        </p:nvGrpSpPr>
        <p:grpSpPr>
          <a:xfrm>
            <a:off x="2966937" y="3320311"/>
            <a:ext cx="4909224" cy="2769938"/>
            <a:chOff x="2966937" y="3320311"/>
            <a:chExt cx="4909224" cy="2769938"/>
          </a:xfrm>
        </p:grpSpPr>
        <p:pic>
          <p:nvPicPr>
            <p:cNvPr id="3076" name="Picture 4" descr="New Apple Products Fall 2012 - Business Insider">
              <a:extLst>
                <a:ext uri="{FF2B5EF4-FFF2-40B4-BE49-F238E27FC236}">
                  <a16:creationId xmlns:a16="http://schemas.microsoft.com/office/drawing/2014/main" id="{5F3CE4EE-D8AF-2381-C5ED-0D4352B03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656" b="99355" l="10000" r="90000">
                          <a14:foregroundMark x1="52097" y1="95699" x2="51613" y2="10968"/>
                          <a14:foregroundMark x1="51613" y1="10968" x2="53548" y2="6237"/>
                          <a14:foregroundMark x1="44677" y1="3656" x2="31774" y2="12043"/>
                          <a14:foregroundMark x1="31774" y1="12043" x2="31129" y2="12903"/>
                          <a14:foregroundMark x1="44677" y1="7527" x2="29677" y2="8602"/>
                          <a14:foregroundMark x1="30161" y1="90323" x2="47581" y2="89032"/>
                          <a14:foregroundMark x1="47581" y1="89032" x2="53548" y2="90323"/>
                          <a14:foregroundMark x1="55323" y1="92903" x2="31129" y2="93333"/>
                          <a14:foregroundMark x1="45323" y1="94409" x2="40806" y2="99355"/>
                          <a14:foregroundMark x1="38871" y1="28172" x2="39194" y2="22366"/>
                          <a14:foregroundMark x1="46935" y1="46237" x2="35968" y2="46452"/>
                          <a14:foregroundMark x1="35645" y1="73118" x2="27742" y2="67312"/>
                          <a14:foregroundMark x1="59355" y1="47527" x2="58548" y2="16774"/>
                          <a14:foregroundMark x1="57419" y1="27312" x2="55161" y2="40215"/>
                          <a14:foregroundMark x1="60945" y1="50753" x2="60968" y2="51183"/>
                          <a14:foregroundMark x1="59032" y1="15699" x2="60945" y2="50753"/>
                          <a14:backgroundMark x1="61697" y1="51112" x2="61774" y2="51398"/>
                          <a14:backgroundMark x1="60968" y1="50753" x2="60968" y2="50753"/>
                          <a14:backgroundMark x1="60968" y1="50753" x2="61129" y2="473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293" y="3852105"/>
              <a:ext cx="2153054" cy="1614791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24A39AF7-1C0B-921B-01D9-967B7C6859E8}"/>
                </a:ext>
              </a:extLst>
            </p:cNvPr>
            <p:cNvSpPr txBox="1"/>
            <p:nvPr/>
          </p:nvSpPr>
          <p:spPr>
            <a:xfrm>
              <a:off x="2966937" y="5690139"/>
              <a:ext cx="4143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2012. december 11.</a:t>
              </a:r>
              <a:r>
                <a:rPr lang="hu-HU" sz="12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hu-HU" dirty="0">
                <a:solidFill>
                  <a:schemeClr val="bg1"/>
                </a:solidFill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185FD1F-5586-8B61-5912-76B5D59F5BD2}"/>
                </a:ext>
              </a:extLst>
            </p:cNvPr>
            <p:cNvSpPr txBox="1"/>
            <p:nvPr/>
          </p:nvSpPr>
          <p:spPr>
            <a:xfrm>
              <a:off x="3732179" y="3320311"/>
              <a:ext cx="4143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3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IOS</a:t>
              </a:r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9D1AF50B-6EE9-25B2-5F63-9895B529CB3E}"/>
              </a:ext>
            </a:extLst>
          </p:cNvPr>
          <p:cNvSpPr txBox="1"/>
          <p:nvPr/>
        </p:nvSpPr>
        <p:spPr>
          <a:xfrm>
            <a:off x="3119337" y="5842539"/>
            <a:ext cx="4143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066E36D0-9A82-5CAB-7ECF-607F1D1AD34C}"/>
              </a:ext>
            </a:extLst>
          </p:cNvPr>
          <p:cNvGrpSpPr/>
          <p:nvPr/>
        </p:nvGrpSpPr>
        <p:grpSpPr>
          <a:xfrm>
            <a:off x="5804170" y="3334955"/>
            <a:ext cx="6225702" cy="2789030"/>
            <a:chOff x="5804170" y="3334955"/>
            <a:chExt cx="6225702" cy="2789030"/>
          </a:xfrm>
        </p:grpSpPr>
        <p:pic>
          <p:nvPicPr>
            <p:cNvPr id="3078" name="Picture 6" descr="Five of the best: Budget smartphones for 2014">
              <a:extLst>
                <a:ext uri="{FF2B5EF4-FFF2-40B4-BE49-F238E27FC236}">
                  <a16:creationId xmlns:a16="http://schemas.microsoft.com/office/drawing/2014/main" id="{CC616B53-85E1-6F58-AD49-7B35B454C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65" t="18013" b="17030"/>
            <a:stretch/>
          </p:blipFill>
          <p:spPr bwMode="auto">
            <a:xfrm>
              <a:off x="6295420" y="3880500"/>
              <a:ext cx="780668" cy="147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84D86BE8-09D4-7A08-E91D-EEB8C8FBEA34}"/>
                </a:ext>
              </a:extLst>
            </p:cNvPr>
            <p:cNvSpPr txBox="1"/>
            <p:nvPr/>
          </p:nvSpPr>
          <p:spPr>
            <a:xfrm>
              <a:off x="5804170" y="5723875"/>
              <a:ext cx="4143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2014. Július 16.</a:t>
              </a:r>
              <a:endParaRPr lang="hu-HU" dirty="0">
                <a:solidFill>
                  <a:schemeClr val="bg1"/>
                </a:solidFill>
              </a:endParaRPr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5CE15A18-6276-C125-2438-B04AC9EC28CA}"/>
                </a:ext>
              </a:extLst>
            </p:cNvPr>
            <p:cNvSpPr txBox="1"/>
            <p:nvPr/>
          </p:nvSpPr>
          <p:spPr>
            <a:xfrm>
              <a:off x="5877128" y="3334955"/>
              <a:ext cx="61527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u-HU" sz="3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Android</a:t>
              </a:r>
              <a:endParaRPr lang="hu-HU" sz="3200" dirty="0"/>
            </a:p>
          </p:txBody>
        </p: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417DB177-1F00-D021-21B8-1B600F70FB80}"/>
              </a:ext>
            </a:extLst>
          </p:cNvPr>
          <p:cNvGrpSpPr/>
          <p:nvPr/>
        </p:nvGrpSpPr>
        <p:grpSpPr>
          <a:xfrm>
            <a:off x="8064232" y="3199946"/>
            <a:ext cx="4986659" cy="2859525"/>
            <a:chOff x="8064232" y="3199946"/>
            <a:chExt cx="4986659" cy="2859525"/>
          </a:xfrm>
        </p:grpSpPr>
        <p:pic>
          <p:nvPicPr>
            <p:cNvPr id="3080" name="Picture 8" descr="Xbox One – Wikipédia">
              <a:extLst>
                <a:ext uri="{FF2B5EF4-FFF2-40B4-BE49-F238E27FC236}">
                  <a16:creationId xmlns:a16="http://schemas.microsoft.com/office/drawing/2014/main" id="{C8B73864-0978-584B-8DD5-7C42E16E7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810" b="89905" l="7500" r="94000">
                          <a14:foregroundMark x1="86250" y1="23429" x2="60250" y2="7810"/>
                          <a14:foregroundMark x1="60250" y1="7810" x2="55000" y2="9905"/>
                          <a14:foregroundMark x1="85125" y1="80000" x2="93500" y2="56762"/>
                          <a14:foregroundMark x1="93500" y1="56762" x2="94000" y2="50476"/>
                          <a14:foregroundMark x1="22875" y1="73143" x2="7500" y2="70286"/>
                          <a14:foregroundMark x1="18625" y1="65333" x2="21500" y2="6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4232" y="3199946"/>
              <a:ext cx="3610580" cy="236944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C42DD377-4309-7798-9A7F-6EC416BBD622}"/>
                </a:ext>
              </a:extLst>
            </p:cNvPr>
            <p:cNvSpPr txBox="1"/>
            <p:nvPr/>
          </p:nvSpPr>
          <p:spPr>
            <a:xfrm>
              <a:off x="8906909" y="5690139"/>
              <a:ext cx="414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2015. nov. 20.</a:t>
              </a:r>
              <a:endParaRPr lang="hu-HU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5FDAC5A-416C-25FC-1BE6-CFAC38F5A481}"/>
              </a:ext>
            </a:extLst>
          </p:cNvPr>
          <p:cNvSpPr txBox="1"/>
          <p:nvPr/>
        </p:nvSpPr>
        <p:spPr>
          <a:xfrm>
            <a:off x="-1634721" y="397682"/>
            <a:ext cx="1295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2004</a:t>
            </a:r>
            <a:endParaRPr lang="hu-HU" sz="1200" dirty="0">
              <a:solidFill>
                <a:schemeClr val="bg1"/>
              </a:solidFill>
            </a:endParaRP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EF6E2C78-13EC-FA2D-832E-0F205C835569}"/>
              </a:ext>
            </a:extLst>
          </p:cNvPr>
          <p:cNvGrpSpPr/>
          <p:nvPr/>
        </p:nvGrpSpPr>
        <p:grpSpPr>
          <a:xfrm>
            <a:off x="257163" y="1693492"/>
            <a:ext cx="1905000" cy="957173"/>
            <a:chOff x="257163" y="1693492"/>
            <a:chExt cx="1905000" cy="957173"/>
          </a:xfrm>
        </p:grpSpPr>
        <p:pic>
          <p:nvPicPr>
            <p:cNvPr id="3082" name="Picture 10" descr="Az első Roblox logó, 2004-ben tervezve[39]">
              <a:extLst>
                <a:ext uri="{FF2B5EF4-FFF2-40B4-BE49-F238E27FC236}">
                  <a16:creationId xmlns:a16="http://schemas.microsoft.com/office/drawing/2014/main" id="{77627502-D858-88BC-9C14-225024AD0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63" y="1693492"/>
              <a:ext cx="190500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Szövegdoboz 28">
              <a:extLst>
                <a:ext uri="{FF2B5EF4-FFF2-40B4-BE49-F238E27FC236}">
                  <a16:creationId xmlns:a16="http://schemas.microsoft.com/office/drawing/2014/main" id="{BAC717EC-0741-567E-8240-504FDE34A545}"/>
                </a:ext>
              </a:extLst>
            </p:cNvPr>
            <p:cNvSpPr txBox="1"/>
            <p:nvPr/>
          </p:nvSpPr>
          <p:spPr>
            <a:xfrm>
              <a:off x="614606" y="2189000"/>
              <a:ext cx="1547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2004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B2E63540-DFCD-9000-013B-83B938E3E98A}"/>
              </a:ext>
            </a:extLst>
          </p:cNvPr>
          <p:cNvGrpSpPr/>
          <p:nvPr/>
        </p:nvGrpSpPr>
        <p:grpSpPr>
          <a:xfrm>
            <a:off x="2779679" y="1649971"/>
            <a:ext cx="1905000" cy="1063330"/>
            <a:chOff x="2779679" y="1649971"/>
            <a:chExt cx="1905000" cy="1063330"/>
          </a:xfrm>
        </p:grpSpPr>
        <p:pic>
          <p:nvPicPr>
            <p:cNvPr id="3084" name="Picture 12" descr="A Roblox 2004 és 2005 között használt logója[40]">
              <a:extLst>
                <a:ext uri="{FF2B5EF4-FFF2-40B4-BE49-F238E27FC236}">
                  <a16:creationId xmlns:a16="http://schemas.microsoft.com/office/drawing/2014/main" id="{3440F4AE-DB4B-9A7A-31EF-F610C2134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679" y="1649971"/>
              <a:ext cx="190500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F18D32AF-8B4A-1CCA-A82B-60E6A37343F4}"/>
                </a:ext>
              </a:extLst>
            </p:cNvPr>
            <p:cNvSpPr txBox="1"/>
            <p:nvPr/>
          </p:nvSpPr>
          <p:spPr>
            <a:xfrm>
              <a:off x="2878260" y="2251636"/>
              <a:ext cx="1707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2004-2005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Csoportba foglalás 36">
            <a:extLst>
              <a:ext uri="{FF2B5EF4-FFF2-40B4-BE49-F238E27FC236}">
                <a16:creationId xmlns:a16="http://schemas.microsoft.com/office/drawing/2014/main" id="{B31227E0-F527-B473-1D34-7A3811A1E32D}"/>
              </a:ext>
            </a:extLst>
          </p:cNvPr>
          <p:cNvGrpSpPr/>
          <p:nvPr/>
        </p:nvGrpSpPr>
        <p:grpSpPr>
          <a:xfrm>
            <a:off x="5205919" y="1683451"/>
            <a:ext cx="1905000" cy="982520"/>
            <a:chOff x="5205919" y="1683451"/>
            <a:chExt cx="1905000" cy="982520"/>
          </a:xfrm>
        </p:grpSpPr>
        <p:pic>
          <p:nvPicPr>
            <p:cNvPr id="3086" name="Picture 14" descr="A Roblox 2005 és 2006 között használt logója[39]">
              <a:extLst>
                <a:ext uri="{FF2B5EF4-FFF2-40B4-BE49-F238E27FC236}">
                  <a16:creationId xmlns:a16="http://schemas.microsoft.com/office/drawing/2014/main" id="{1388636C-1F31-9745-1DA4-D1FFF59D1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19" y="1683451"/>
              <a:ext cx="190500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Szövegdoboz 30">
              <a:extLst>
                <a:ext uri="{FF2B5EF4-FFF2-40B4-BE49-F238E27FC236}">
                  <a16:creationId xmlns:a16="http://schemas.microsoft.com/office/drawing/2014/main" id="{0FC8ADA2-2602-55FA-EF6A-9F2DEB6DC48B}"/>
                </a:ext>
              </a:extLst>
            </p:cNvPr>
            <p:cNvSpPr txBox="1"/>
            <p:nvPr/>
          </p:nvSpPr>
          <p:spPr>
            <a:xfrm>
              <a:off x="5265553" y="2204306"/>
              <a:ext cx="1707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2005-2006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EDE9F058-846F-51A0-0453-AC0217011B79}"/>
              </a:ext>
            </a:extLst>
          </p:cNvPr>
          <p:cNvGrpSpPr/>
          <p:nvPr/>
        </p:nvGrpSpPr>
        <p:grpSpPr>
          <a:xfrm>
            <a:off x="7507321" y="1593469"/>
            <a:ext cx="1905000" cy="1016797"/>
            <a:chOff x="7507321" y="1593469"/>
            <a:chExt cx="1905000" cy="1016797"/>
          </a:xfrm>
        </p:grpSpPr>
        <p:pic>
          <p:nvPicPr>
            <p:cNvPr id="3088" name="Picture 16" descr="A Roblox 2006 és 2017 között használt logója; számos változata volt, de többnyire ugyanaz maradt.[39]">
              <a:extLst>
                <a:ext uri="{FF2B5EF4-FFF2-40B4-BE49-F238E27FC236}">
                  <a16:creationId xmlns:a16="http://schemas.microsoft.com/office/drawing/2014/main" id="{AB579F84-3855-E1B1-2921-CDF4B6672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321" y="1593469"/>
              <a:ext cx="1905000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Szövegdoboz 31">
              <a:extLst>
                <a:ext uri="{FF2B5EF4-FFF2-40B4-BE49-F238E27FC236}">
                  <a16:creationId xmlns:a16="http://schemas.microsoft.com/office/drawing/2014/main" id="{B43D13CD-19DC-77A7-714F-8F2B0F272736}"/>
                </a:ext>
              </a:extLst>
            </p:cNvPr>
            <p:cNvSpPr txBox="1"/>
            <p:nvPr/>
          </p:nvSpPr>
          <p:spPr>
            <a:xfrm>
              <a:off x="7507321" y="2148601"/>
              <a:ext cx="1707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2006-2017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317ADED6-D977-3004-B48D-8A1823149030}"/>
              </a:ext>
            </a:extLst>
          </p:cNvPr>
          <p:cNvGrpSpPr/>
          <p:nvPr/>
        </p:nvGrpSpPr>
        <p:grpSpPr>
          <a:xfrm>
            <a:off x="9716836" y="1116385"/>
            <a:ext cx="1905000" cy="793847"/>
            <a:chOff x="9716836" y="1116385"/>
            <a:chExt cx="1905000" cy="793847"/>
          </a:xfrm>
        </p:grpSpPr>
        <p:pic>
          <p:nvPicPr>
            <p:cNvPr id="3092" name="Picture 20" descr="A Roblox 2017 és 2018 között használt logója[39]">
              <a:extLst>
                <a:ext uri="{FF2B5EF4-FFF2-40B4-BE49-F238E27FC236}">
                  <a16:creationId xmlns:a16="http://schemas.microsoft.com/office/drawing/2014/main" id="{6AA62EAC-8559-1810-C3C4-7D950C4D9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836" y="1116385"/>
              <a:ext cx="190500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Szövegdoboz 32">
              <a:extLst>
                <a:ext uri="{FF2B5EF4-FFF2-40B4-BE49-F238E27FC236}">
                  <a16:creationId xmlns:a16="http://schemas.microsoft.com/office/drawing/2014/main" id="{EF1B1F67-CDB5-E235-C404-ADF4F326BAEC}"/>
                </a:ext>
              </a:extLst>
            </p:cNvPr>
            <p:cNvSpPr txBox="1"/>
            <p:nvPr/>
          </p:nvSpPr>
          <p:spPr>
            <a:xfrm>
              <a:off x="9808723" y="1448567"/>
              <a:ext cx="1707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2017-2018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Csoportba foglalás 39">
            <a:extLst>
              <a:ext uri="{FF2B5EF4-FFF2-40B4-BE49-F238E27FC236}">
                <a16:creationId xmlns:a16="http://schemas.microsoft.com/office/drawing/2014/main" id="{CF2331D0-8B3D-4D7C-2058-424F351222ED}"/>
              </a:ext>
            </a:extLst>
          </p:cNvPr>
          <p:cNvGrpSpPr/>
          <p:nvPr/>
        </p:nvGrpSpPr>
        <p:grpSpPr>
          <a:xfrm>
            <a:off x="9716836" y="2161977"/>
            <a:ext cx="2210542" cy="864292"/>
            <a:chOff x="9716836" y="2161977"/>
            <a:chExt cx="2210542" cy="864292"/>
          </a:xfrm>
        </p:grpSpPr>
        <p:pic>
          <p:nvPicPr>
            <p:cNvPr id="3094" name="Picture 22" descr="A Roblox 2018 és 2022 között használt logója[40]">
              <a:extLst>
                <a:ext uri="{FF2B5EF4-FFF2-40B4-BE49-F238E27FC236}">
                  <a16:creationId xmlns:a16="http://schemas.microsoft.com/office/drawing/2014/main" id="{9CBF89CC-0832-9939-AAD2-05E68C5FE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836" y="2161977"/>
              <a:ext cx="1905000" cy="3333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</p:pic>
        <p:sp>
          <p:nvSpPr>
            <p:cNvPr id="34" name="Szövegdoboz 33">
              <a:extLst>
                <a:ext uri="{FF2B5EF4-FFF2-40B4-BE49-F238E27FC236}">
                  <a16:creationId xmlns:a16="http://schemas.microsoft.com/office/drawing/2014/main" id="{5D1B74CD-FC1A-F882-0416-A1C1A2F24D28}"/>
                </a:ext>
              </a:extLst>
            </p:cNvPr>
            <p:cNvSpPr txBox="1"/>
            <p:nvPr/>
          </p:nvSpPr>
          <p:spPr>
            <a:xfrm>
              <a:off x="10219541" y="2564604"/>
              <a:ext cx="1707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2018</a:t>
              </a:r>
              <a:endParaRPr lang="hu-HU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4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tx1"/>
            </a:gs>
            <a:gs pos="100000">
              <a:schemeClr val="tx1"/>
            </a:gs>
            <a:gs pos="92000">
              <a:schemeClr val="bg1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FC74A-75CC-FBA0-62D3-6EBB123D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lox (@Roblox) / X">
            <a:hlinkClick r:id="rId2" action="ppaction://hlinksldjump"/>
            <a:extLst>
              <a:ext uri="{FF2B5EF4-FFF2-40B4-BE49-F238E27FC236}">
                <a16:creationId xmlns:a16="http://schemas.microsoft.com/office/drawing/2014/main" id="{7884032C-3675-C8BB-6BF4-E7CAA3C2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695" y="210203"/>
            <a:ext cx="5278877" cy="527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>
            <a:hlinkClick r:id="rId2" action="ppaction://hlinksldjump"/>
            <a:extLst>
              <a:ext uri="{FF2B5EF4-FFF2-40B4-BE49-F238E27FC236}">
                <a16:creationId xmlns:a16="http://schemas.microsoft.com/office/drawing/2014/main" id="{95126ECB-6F64-43F5-D4B3-FF2B4E23CFED}"/>
              </a:ext>
            </a:extLst>
          </p:cNvPr>
          <p:cNvSpPr txBox="1"/>
          <p:nvPr/>
        </p:nvSpPr>
        <p:spPr>
          <a:xfrm>
            <a:off x="4274495" y="1444463"/>
            <a:ext cx="4679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A </a:t>
            </a:r>
            <a:r>
              <a:rPr lang="hu-HU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Roblox</a:t>
            </a:r>
            <a:endParaRPr lang="hu-HU" sz="4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3" name="Szövegdoboz 2">
            <a:hlinkClick r:id="rId2" action="ppaction://hlinksldjump"/>
            <a:extLst>
              <a:ext uri="{FF2B5EF4-FFF2-40B4-BE49-F238E27FC236}">
                <a16:creationId xmlns:a16="http://schemas.microsoft.com/office/drawing/2014/main" id="{8E323704-D03D-FFC1-821F-FC56586BE48A}"/>
              </a:ext>
            </a:extLst>
          </p:cNvPr>
          <p:cNvSpPr txBox="1"/>
          <p:nvPr/>
        </p:nvSpPr>
        <p:spPr>
          <a:xfrm>
            <a:off x="8853891" y="1286915"/>
            <a:ext cx="3109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(</a:t>
            </a:r>
            <a:r>
              <a:rPr lang="hu-HU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pptx</a:t>
            </a:r>
            <a:r>
              <a:rPr lang="hu-HU" sz="8000" dirty="0">
                <a:solidFill>
                  <a:schemeClr val="bg1"/>
                </a:solidFill>
                <a:latin typeface="Rockwell" panose="02060603020205020403" pitchFamily="18" charset="0"/>
              </a:rPr>
              <a:t>)</a:t>
            </a:r>
            <a:endParaRPr lang="hu-HU" sz="4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7" name="Kép 6">
            <a:hlinkClick r:id="rId5" action="ppaction://hlinksldjump"/>
            <a:extLst>
              <a:ext uri="{FF2B5EF4-FFF2-40B4-BE49-F238E27FC236}">
                <a16:creationId xmlns:a16="http://schemas.microsoft.com/office/drawing/2014/main" id="{CD3A8769-5633-5357-2CFC-DF6CC55AE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0"/>
            <a:ext cx="3238500" cy="7143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995E269-7534-3438-6481-E00FE4A9A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025" y="2792829"/>
            <a:ext cx="6657975" cy="2247900"/>
          </a:xfrm>
          <a:prstGeom prst="rect">
            <a:avLst/>
          </a:prstGeom>
        </p:spPr>
      </p:pic>
      <p:sp>
        <p:nvSpPr>
          <p:cNvPr id="11" name="Téglalap 10">
            <a:hlinkClick r:id="rId2" action="ppaction://hlinksldjump"/>
            <a:extLst>
              <a:ext uri="{FF2B5EF4-FFF2-40B4-BE49-F238E27FC236}">
                <a16:creationId xmlns:a16="http://schemas.microsoft.com/office/drawing/2014/main" id="{4B175248-5412-9A32-F541-40FA10877666}"/>
              </a:ext>
            </a:extLst>
          </p:cNvPr>
          <p:cNvSpPr/>
          <p:nvPr/>
        </p:nvSpPr>
        <p:spPr>
          <a:xfrm>
            <a:off x="5418306" y="2767902"/>
            <a:ext cx="6545194" cy="414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0" i="0" dirty="0">
                <a:solidFill>
                  <a:schemeClr val="bg1"/>
                </a:solidFill>
                <a:effectLst/>
                <a:latin typeface="Roboto" panose="020F0502020204030204" pitchFamily="2" charset="0"/>
              </a:rPr>
              <a:t>Biztosan elhagyja az élményt?</a:t>
            </a:r>
            <a:endParaRPr lang="hu-HU" sz="1800" dirty="0">
              <a:solidFill>
                <a:schemeClr val="bg1"/>
              </a:solidFill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17E8138-C537-1903-889A-25C10E522F1C}"/>
              </a:ext>
            </a:extLst>
          </p:cNvPr>
          <p:cNvSpPr/>
          <p:nvPr/>
        </p:nvSpPr>
        <p:spPr>
          <a:xfrm>
            <a:off x="6736907" y="4262721"/>
            <a:ext cx="1566867" cy="414992"/>
          </a:xfrm>
          <a:prstGeom prst="rect">
            <a:avLst/>
          </a:prstGeom>
          <a:solidFill>
            <a:srgbClr val="383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bg1"/>
                </a:solidFill>
                <a:latin typeface="Roboto" panose="020F0502020204030204" pitchFamily="2" charset="0"/>
              </a:rPr>
              <a:t>Elhagy</a:t>
            </a:r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13" name="Téglalap 12">
            <a:hlinkClick r:id="rId5" action="ppaction://hlinksldjump"/>
            <a:extLst>
              <a:ext uri="{FF2B5EF4-FFF2-40B4-BE49-F238E27FC236}">
                <a16:creationId xmlns:a16="http://schemas.microsoft.com/office/drawing/2014/main" id="{D5578287-787E-2B8E-12BC-63035EF035B6}"/>
              </a:ext>
            </a:extLst>
          </p:cNvPr>
          <p:cNvSpPr/>
          <p:nvPr/>
        </p:nvSpPr>
        <p:spPr>
          <a:xfrm>
            <a:off x="9350405" y="4261430"/>
            <a:ext cx="1566867" cy="4149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bg1"/>
                </a:solidFill>
                <a:latin typeface="Roboto" panose="020F0502020204030204" pitchFamily="2" charset="0"/>
              </a:rPr>
              <a:t>Maradok</a:t>
            </a:r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087F4A5-974D-FA05-D808-05EFBB2E7DE0}"/>
              </a:ext>
            </a:extLst>
          </p:cNvPr>
          <p:cNvSpPr txBox="1"/>
          <p:nvPr/>
        </p:nvSpPr>
        <p:spPr>
          <a:xfrm>
            <a:off x="811" y="5263"/>
            <a:ext cx="288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dirty="0" err="1">
                <a:solidFill>
                  <a:schemeClr val="bg1"/>
                </a:solidFill>
              </a:rPr>
              <a:t>Robux</a:t>
            </a:r>
            <a:r>
              <a:rPr lang="hu-HU" sz="60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6" name="Téglalap: lekerekített 15">
            <a:hlinkClick r:id="rId2" action="ppaction://hlinksldjump"/>
            <a:extLst>
              <a:ext uri="{FF2B5EF4-FFF2-40B4-BE49-F238E27FC236}">
                <a16:creationId xmlns:a16="http://schemas.microsoft.com/office/drawing/2014/main" id="{1BEF990F-89F7-2343-C299-BA865961D6FD}"/>
              </a:ext>
            </a:extLst>
          </p:cNvPr>
          <p:cNvSpPr/>
          <p:nvPr/>
        </p:nvSpPr>
        <p:spPr>
          <a:xfrm>
            <a:off x="2479743" y="210203"/>
            <a:ext cx="3238501" cy="631584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904ED0F-2473-543D-A931-A5B4247F7828}"/>
              </a:ext>
            </a:extLst>
          </p:cNvPr>
          <p:cNvSpPr/>
          <p:nvPr/>
        </p:nvSpPr>
        <p:spPr>
          <a:xfrm>
            <a:off x="2556537" y="272120"/>
            <a:ext cx="540000" cy="540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1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953F3C4E-FD52-3A3A-5478-C4189BC236FE}"/>
              </a:ext>
            </a:extLst>
          </p:cNvPr>
          <p:cNvSpPr/>
          <p:nvPr/>
        </p:nvSpPr>
        <p:spPr>
          <a:xfrm>
            <a:off x="3194148" y="272120"/>
            <a:ext cx="540000" cy="540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2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F10AD22-B9F9-59AA-5B7C-5D80E3268CAE}"/>
              </a:ext>
            </a:extLst>
          </p:cNvPr>
          <p:cNvSpPr/>
          <p:nvPr/>
        </p:nvSpPr>
        <p:spPr>
          <a:xfrm>
            <a:off x="3812071" y="272120"/>
            <a:ext cx="540000" cy="540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3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BDD30027-8067-F274-3497-2A9B85FB9967}"/>
              </a:ext>
            </a:extLst>
          </p:cNvPr>
          <p:cNvSpPr/>
          <p:nvPr/>
        </p:nvSpPr>
        <p:spPr>
          <a:xfrm>
            <a:off x="4443347" y="272696"/>
            <a:ext cx="540000" cy="540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4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42C586EC-C6AC-341A-171E-43D0B382A29C}"/>
              </a:ext>
            </a:extLst>
          </p:cNvPr>
          <p:cNvSpPr/>
          <p:nvPr/>
        </p:nvSpPr>
        <p:spPr>
          <a:xfrm>
            <a:off x="5098047" y="282424"/>
            <a:ext cx="540000" cy="540000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5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DA9F0BDB-9399-A5A0-DECA-B0C18FE01756}"/>
              </a:ext>
            </a:extLst>
          </p:cNvPr>
          <p:cNvSpPr txBox="1"/>
          <p:nvPr/>
        </p:nvSpPr>
        <p:spPr>
          <a:xfrm>
            <a:off x="484069" y="248443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5A0C83E8-4004-56C3-D76D-11771EB0228F}"/>
              </a:ext>
            </a:extLst>
          </p:cNvPr>
          <p:cNvSpPr txBox="1"/>
          <p:nvPr/>
        </p:nvSpPr>
        <p:spPr>
          <a:xfrm>
            <a:off x="480822" y="245195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75774D55-5F4C-76B4-CC38-42049477BAC7}"/>
              </a:ext>
            </a:extLst>
          </p:cNvPr>
          <p:cNvSpPr txBox="1"/>
          <p:nvPr/>
        </p:nvSpPr>
        <p:spPr>
          <a:xfrm>
            <a:off x="475732" y="253240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4" name="Téglalap 23">
            <a:hlinkClick r:id="rId2" action="ppaction://hlinksldjump"/>
            <a:extLst>
              <a:ext uri="{FF2B5EF4-FFF2-40B4-BE49-F238E27FC236}">
                <a16:creationId xmlns:a16="http://schemas.microsoft.com/office/drawing/2014/main" id="{6045168F-1FE4-8E24-5B49-CF93FAB6E3FF}"/>
              </a:ext>
            </a:extLst>
          </p:cNvPr>
          <p:cNvSpPr/>
          <p:nvPr/>
        </p:nvSpPr>
        <p:spPr>
          <a:xfrm>
            <a:off x="1" y="0"/>
            <a:ext cx="586577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CA89CBCD-5064-E37D-2CB0-5A7883EB541B}"/>
              </a:ext>
            </a:extLst>
          </p:cNvPr>
          <p:cNvSpPr/>
          <p:nvPr/>
        </p:nvSpPr>
        <p:spPr>
          <a:xfrm>
            <a:off x="6095022" y="127104"/>
            <a:ext cx="2591611" cy="903011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ysClr val="windowText" lastClr="000000"/>
                </a:solidFill>
              </a:rPr>
              <a:t>Köszönöm szépen a figyelmet!</a:t>
            </a:r>
          </a:p>
        </p:txBody>
      </p:sp>
    </p:spTree>
    <p:extLst>
      <p:ext uri="{BB962C8B-B14F-4D97-AF65-F5344CB8AC3E}">
        <p14:creationId xmlns:p14="http://schemas.microsoft.com/office/powerpoint/2010/main" val="935669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0.05612 -0.0009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xit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10339 -0.00232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xit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3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-0.15599 -0.00255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xit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20963 -0.00394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00"/>
                            </p:stCondLst>
                            <p:childTnLst>
                              <p:par>
                                <p:cTn id="195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2" grpId="0"/>
      <p:bldP spid="22" grpId="1"/>
      <p:bldP spid="25" grpId="0"/>
      <p:bldP spid="27" grpId="0"/>
      <p:bldP spid="27" grpId="1"/>
      <p:bldP spid="24" grpId="0"/>
      <p:bldP spid="24" grpId="1"/>
      <p:bldP spid="24" grpId="2"/>
      <p:bldP spid="24" grpId="3"/>
      <p:bldP spid="24" grpId="4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402</Words>
  <Application>Microsoft Office PowerPoint</Application>
  <PresentationFormat>Szélesvásznú</PresentationFormat>
  <Paragraphs>60</Paragraphs>
  <Slides>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Rockwell</vt:lpstr>
      <vt:lpstr>Wingdings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János Kállay</dc:creator>
  <cp:lastModifiedBy>János Kállay</cp:lastModifiedBy>
  <cp:revision>2</cp:revision>
  <dcterms:created xsi:type="dcterms:W3CDTF">2024-12-16T17:03:43Z</dcterms:created>
  <dcterms:modified xsi:type="dcterms:W3CDTF">2024-12-17T06:21:57Z</dcterms:modified>
</cp:coreProperties>
</file>